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1" r:id="rId5"/>
    <p:sldId id="260" r:id="rId6"/>
    <p:sldId id="272" r:id="rId7"/>
    <p:sldId id="261" r:id="rId8"/>
    <p:sldId id="265" r:id="rId9"/>
    <p:sldId id="266" r:id="rId10"/>
    <p:sldId id="268" r:id="rId11"/>
    <p:sldId id="267" r:id="rId12"/>
    <p:sldId id="269" r:id="rId13"/>
    <p:sldId id="270" r:id="rId14"/>
    <p:sldId id="262" r:id="rId15"/>
    <p:sldId id="273" r:id="rId16"/>
    <p:sldId id="264" r:id="rId17"/>
    <p:sldId id="263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my Hickman" initials="ash" lastIdx="2" clrIdx="0"/>
  <p:cmAuthor id="1" name="Crider, Mathew (Greenville)" initials="C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8F5"/>
    <a:srgbClr val="C2D1ED"/>
    <a:srgbClr val="9AB5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2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21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8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1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3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4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6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93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4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0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0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50000">
              <a:srgbClr val="C2D1ED"/>
            </a:gs>
            <a:gs pos="100000">
              <a:srgbClr val="E1E8F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4DE76-00FB-4DD5-8046-2A0C0E3155F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7DFB0-E6E9-494A-86E2-004CCFA0D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6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590800"/>
          </a:xfrm>
        </p:spPr>
        <p:txBody>
          <a:bodyPr>
            <a:normAutofit/>
          </a:bodyPr>
          <a:lstStyle/>
          <a:p>
            <a:r>
              <a:rPr lang="en-US" dirty="0"/>
              <a:t>Arithmetic and Order of Operations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610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Associative -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Multiplication is associative. If three numbers are being multiplied together, any pair can be multiplied first.</a:t>
            </a:r>
          </a:p>
          <a:p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7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 2</a:t>
            </a:r>
            <a:r>
              <a:rPr lang="en-US" dirty="0">
                <a:sym typeface="Symbol"/>
              </a:rPr>
              <a:t>)  3 = 7  (</a:t>
            </a:r>
            <a:r>
              <a:rPr lang="en-US" dirty="0">
                <a:solidFill>
                  <a:srgbClr val="C00000"/>
                </a:solidFill>
                <a:sym typeface="Symbol"/>
              </a:rPr>
              <a:t>2  3</a:t>
            </a:r>
            <a:r>
              <a:rPr lang="en-US" dirty="0">
                <a:sym typeface="Symbol"/>
              </a:rPr>
              <a:t>)</a:t>
            </a:r>
          </a:p>
          <a:p>
            <a:r>
              <a:rPr lang="en-US" dirty="0">
                <a:solidFill>
                  <a:srgbClr val="C00000"/>
                </a:solidFill>
                <a:sym typeface="Symbol"/>
              </a:rPr>
              <a:t>14</a:t>
            </a:r>
            <a:r>
              <a:rPr lang="en-US" dirty="0">
                <a:sym typeface="Symbol"/>
              </a:rPr>
              <a:t>  3 = 7 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6</a:t>
            </a:r>
          </a:p>
          <a:p>
            <a:r>
              <a:rPr lang="en-US" dirty="0">
                <a:sym typeface="Symbol"/>
              </a:rPr>
              <a:t>42 = 42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28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Distributive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number is multiplied by the sum of two other numbers, it is the same as the sum of the number multiplied by both numbers separately.</a:t>
            </a:r>
          </a:p>
          <a:p>
            <a:r>
              <a:rPr lang="en-US" dirty="0"/>
              <a:t>5</a:t>
            </a:r>
            <a:r>
              <a:rPr lang="en-US" dirty="0">
                <a:sym typeface="Symbol"/>
              </a:rPr>
              <a:t>  </a:t>
            </a:r>
            <a:r>
              <a:rPr lang="en-US" dirty="0"/>
              <a:t>(3 + 4) = 5 </a:t>
            </a:r>
            <a:r>
              <a:rPr lang="en-US" dirty="0">
                <a:sym typeface="Symbol"/>
              </a:rPr>
              <a:t>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7</a:t>
            </a:r>
            <a:r>
              <a:rPr lang="en-US" dirty="0">
                <a:sym typeface="Symbol"/>
              </a:rPr>
              <a:t> = 35</a:t>
            </a:r>
          </a:p>
          <a:p>
            <a:r>
              <a:rPr lang="en-US" dirty="0"/>
              <a:t>5</a:t>
            </a:r>
            <a:r>
              <a:rPr lang="en-US" dirty="0">
                <a:sym typeface="Symbol"/>
              </a:rPr>
              <a:t>  </a:t>
            </a:r>
            <a:r>
              <a:rPr lang="en-US" dirty="0"/>
              <a:t>(3 + 4) = </a:t>
            </a:r>
            <a:r>
              <a:rPr lang="en-US" dirty="0">
                <a:solidFill>
                  <a:srgbClr val="C00000"/>
                </a:solidFill>
              </a:rPr>
              <a:t>5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 3</a:t>
            </a:r>
            <a:r>
              <a:rPr lang="en-US" dirty="0">
                <a:sym typeface="Symbol"/>
              </a:rPr>
              <a:t> +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5  4 </a:t>
            </a:r>
            <a:r>
              <a:rPr lang="en-US" dirty="0">
                <a:sym typeface="Symbol"/>
              </a:rPr>
              <a:t>=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15</a:t>
            </a:r>
            <a:r>
              <a:rPr lang="en-US" dirty="0">
                <a:sym typeface="Symbol"/>
              </a:rPr>
              <a:t> +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20</a:t>
            </a:r>
            <a:r>
              <a:rPr lang="en-US" dirty="0">
                <a:sym typeface="Symbol"/>
              </a:rPr>
              <a:t> = 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3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Parentheses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operation in parenthesis means that operation must be done first.</a:t>
            </a:r>
          </a:p>
          <a:p>
            <a:r>
              <a:rPr lang="en-US" dirty="0"/>
              <a:t>(5 + 7) </a:t>
            </a:r>
            <a:r>
              <a:rPr lang="en-US" dirty="0">
                <a:sym typeface="Symbol"/>
              </a:rPr>
              <a:t> 2 =</a:t>
            </a:r>
          </a:p>
          <a:p>
            <a:r>
              <a:rPr lang="en-US" dirty="0">
                <a:sym typeface="Symbol"/>
              </a:rPr>
              <a:t>(12)  2 = </a:t>
            </a:r>
          </a:p>
          <a:p>
            <a:r>
              <a:rPr lang="en-US" dirty="0">
                <a:sym typeface="Symbol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3762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exponent is a smaller number written in the right hand corner of the larger number, known as the base.</a:t>
            </a:r>
          </a:p>
          <a:p>
            <a:r>
              <a:rPr lang="en-US" dirty="0"/>
              <a:t>The exponent means to multiply the base by itself that many times.</a:t>
            </a:r>
          </a:p>
          <a:p>
            <a:r>
              <a:rPr lang="en-US" dirty="0"/>
              <a:t>Example: 5</a:t>
            </a:r>
            <a:r>
              <a:rPr lang="en-US" baseline="30000" dirty="0"/>
              <a:t>3</a:t>
            </a:r>
          </a:p>
          <a:p>
            <a:r>
              <a:rPr lang="en-US" dirty="0"/>
              <a:t>5 is the base, 3 is the exponent.</a:t>
            </a:r>
          </a:p>
          <a:p>
            <a:r>
              <a:rPr lang="en-US" dirty="0"/>
              <a:t>5</a:t>
            </a:r>
            <a:r>
              <a:rPr lang="en-US" baseline="30000" dirty="0"/>
              <a:t>3</a:t>
            </a:r>
            <a:r>
              <a:rPr lang="en-US" dirty="0"/>
              <a:t> = 5 </a:t>
            </a:r>
            <a:r>
              <a:rPr lang="en-US" dirty="0">
                <a:sym typeface="Symbol"/>
              </a:rPr>
              <a:t> 5  5 = 125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35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Parentheses</a:t>
            </a:r>
          </a:p>
          <a:p>
            <a:r>
              <a:rPr lang="en-US" dirty="0"/>
              <a:t>Exponents</a:t>
            </a:r>
          </a:p>
          <a:p>
            <a:r>
              <a:rPr lang="en-US" dirty="0"/>
              <a:t>Multiplication</a:t>
            </a:r>
          </a:p>
          <a:p>
            <a:r>
              <a:rPr lang="en-US" dirty="0"/>
              <a:t>Division</a:t>
            </a:r>
          </a:p>
          <a:p>
            <a:r>
              <a:rPr lang="en-US" dirty="0"/>
              <a:t>Addition</a:t>
            </a:r>
          </a:p>
          <a:p>
            <a:r>
              <a:rPr lang="en-US" dirty="0"/>
              <a:t>Subtraction</a:t>
            </a:r>
          </a:p>
        </p:txBody>
      </p:sp>
    </p:spTree>
    <p:extLst>
      <p:ext uri="{BB962C8B-B14F-4D97-AF65-F5344CB8AC3E}">
        <p14:creationId xmlns:p14="http://schemas.microsoft.com/office/powerpoint/2010/main" val="56064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Multiplication and division are actually equal in terms of the order of operations. Move left to right on the expression and perform whichever operation is seen first.</a:t>
            </a:r>
          </a:p>
          <a:p>
            <a:endParaRPr lang="en-US" dirty="0"/>
          </a:p>
          <a:p>
            <a:r>
              <a:rPr lang="en-US" dirty="0"/>
              <a:t>Addition and subtraction are actually equal in terms of the order of operations. Move left to right on the expression and perform whichever operation is seen first.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70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4</a:t>
            </a:r>
            <a:r>
              <a:rPr lang="en-US" baseline="30000" dirty="0"/>
              <a:t>2 </a:t>
            </a:r>
            <a:r>
              <a:rPr lang="en-US" dirty="0">
                <a:sym typeface="Symbol"/>
              </a:rPr>
              <a:t> </a:t>
            </a:r>
            <a:r>
              <a:rPr lang="en-US" dirty="0"/>
              <a:t>(3 + 5) + 2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7 – 5 =</a:t>
            </a:r>
          </a:p>
          <a:p>
            <a:pPr marL="0" indent="0" algn="ctr">
              <a:buNone/>
            </a:pPr>
            <a:r>
              <a:rPr lang="en-US" dirty="0"/>
              <a:t>4</a:t>
            </a:r>
            <a:r>
              <a:rPr lang="en-US" baseline="30000" dirty="0"/>
              <a:t>2 </a:t>
            </a:r>
            <a:r>
              <a:rPr lang="en-US" dirty="0">
                <a:sym typeface="Symbol"/>
              </a:rPr>
              <a:t>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3 + 5</a:t>
            </a:r>
            <a:r>
              <a:rPr lang="en-US" dirty="0"/>
              <a:t>) + 2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7 – 5 =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4</a:t>
            </a:r>
            <a:r>
              <a:rPr lang="en-US" baseline="30000" dirty="0">
                <a:solidFill>
                  <a:srgbClr val="FF0000"/>
                </a:solidFill>
              </a:rPr>
              <a:t>2 </a:t>
            </a:r>
            <a:r>
              <a:rPr lang="en-US" dirty="0">
                <a:sym typeface="Symbol"/>
              </a:rPr>
              <a:t> </a:t>
            </a:r>
            <a:r>
              <a:rPr lang="en-US" dirty="0"/>
              <a:t>(8) + 2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7 – 5 =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16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 </a:t>
            </a:r>
            <a:r>
              <a:rPr lang="en-US" dirty="0">
                <a:solidFill>
                  <a:srgbClr val="FF0000"/>
                </a:solidFill>
              </a:rPr>
              <a:t>(8) </a:t>
            </a:r>
            <a:r>
              <a:rPr lang="en-US" dirty="0"/>
              <a:t>+ 2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7 – 5 =</a:t>
            </a:r>
          </a:p>
          <a:p>
            <a:pPr marL="0" indent="0" algn="ctr">
              <a:buNone/>
            </a:pPr>
            <a:r>
              <a:rPr lang="en-US" dirty="0"/>
              <a:t>2 +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dirty="0">
                <a:solidFill>
                  <a:srgbClr val="FF0000"/>
                </a:solidFill>
              </a:rPr>
              <a:t>7 </a:t>
            </a:r>
            <a:r>
              <a:rPr lang="en-US" dirty="0"/>
              <a:t>– 5 =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16 + 14 </a:t>
            </a:r>
            <a:r>
              <a:rPr lang="en-US" dirty="0"/>
              <a:t>– 5 =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30 – 5 </a:t>
            </a:r>
            <a:r>
              <a:rPr lang="en-US" dirty="0"/>
              <a:t>= </a:t>
            </a:r>
          </a:p>
          <a:p>
            <a:pPr marL="0" indent="0" algn="ctr">
              <a:buNone/>
            </a:pPr>
            <a:r>
              <a:rPr lang="en-US" dirty="0"/>
              <a:t>25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02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baseline="30000" dirty="0" err="1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n</a:t>
            </a:r>
            <a:endParaRPr lang="en-US" sz="4400" i="1" baseline="30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= 1</a:t>
            </a:r>
          </a:p>
          <a:p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i="1" baseline="30000" dirty="0">
                <a:latin typeface="Times New Roman" pitchFamily="18" charset="0"/>
                <a:cs typeface="Times New Roman" pitchFamily="18" charset="0"/>
              </a:rPr>
              <a:t>-n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400" i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mn</a:t>
            </a:r>
            <a:endParaRPr lang="en-US" sz="4400" i="1" baseline="30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= 1/</a:t>
            </a:r>
            <a:r>
              <a:rPr lang="en-US" sz="4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i="1" baseline="30000" dirty="0" err="1">
                <a:latin typeface="Times New Roman" pitchFamily="18" charset="0"/>
                <a:cs typeface="Times New Roman" pitchFamily="18" charset="0"/>
              </a:rPr>
              <a:t>m</a:t>
            </a:r>
            <a:endParaRPr lang="en-US" sz="4400" i="1" baseline="30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400" i="1" baseline="30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400" i="1" baseline="30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400" i="1" baseline="30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= 1</a:t>
            </a:r>
          </a:p>
          <a:p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-4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= 1/</a:t>
            </a:r>
            <a:r>
              <a:rPr lang="en-US" sz="4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400" baseline="30000" dirty="0"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91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Numbers can be represented on a number line.</a:t>
            </a:r>
          </a:p>
          <a:p>
            <a:endParaRPr lang="en-US" dirty="0"/>
          </a:p>
          <a:p>
            <a:r>
              <a:rPr lang="en-US" dirty="0"/>
              <a:t>Numbers less than 0 are negative numbers. Negative numbers have a “-” in front of them.</a:t>
            </a:r>
          </a:p>
          <a:p>
            <a:r>
              <a:rPr lang="en-US" dirty="0"/>
              <a:t>Positive numbers are written with no sign.</a:t>
            </a:r>
          </a:p>
          <a:p>
            <a:r>
              <a:rPr lang="en-US" dirty="0"/>
              <a:t>If no sign is present, assume the number is positive.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11670"/>
            <a:ext cx="9144000" cy="44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377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and 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two negative numbers are added together, take the sum normally. The answer will be negative.</a:t>
            </a:r>
          </a:p>
          <a:p>
            <a:r>
              <a:rPr lang="en-US" dirty="0"/>
              <a:t>When a positive and a negative number are added together, take the difference. The answer will have the sign of the larger number. </a:t>
            </a:r>
          </a:p>
          <a:p>
            <a:r>
              <a:rPr lang="en-US" dirty="0"/>
              <a:t>Subtracting from a negative number is the same as adding two negatives.</a:t>
            </a:r>
          </a:p>
          <a:p>
            <a:r>
              <a:rPr lang="en-US" dirty="0"/>
              <a:t>Subtracting a negative is the same as adding a positive.</a:t>
            </a:r>
          </a:p>
        </p:txBody>
      </p:sp>
    </p:spTree>
    <p:extLst>
      <p:ext uri="{BB962C8B-B14F-4D97-AF65-F5344CB8AC3E}">
        <p14:creationId xmlns:p14="http://schemas.microsoft.com/office/powerpoint/2010/main" val="286318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/>
              <a:t>-6 + -7 = </a:t>
            </a:r>
          </a:p>
          <a:p>
            <a:pPr marL="0" indent="0">
              <a:buNone/>
            </a:pPr>
            <a:r>
              <a:rPr lang="en-US" dirty="0"/>
              <a:t>		-13</a:t>
            </a:r>
          </a:p>
          <a:p>
            <a:r>
              <a:rPr lang="en-US" dirty="0"/>
              <a:t>-5 + 9 =</a:t>
            </a:r>
          </a:p>
          <a:p>
            <a:pPr marL="0" indent="0">
              <a:buNone/>
            </a:pPr>
            <a:r>
              <a:rPr lang="en-US" dirty="0"/>
              <a:t>		4</a:t>
            </a:r>
          </a:p>
          <a:p>
            <a:r>
              <a:rPr lang="en-US" dirty="0"/>
              <a:t>-7 + 2 =</a:t>
            </a:r>
          </a:p>
          <a:p>
            <a:pPr marL="0" indent="0">
              <a:buNone/>
            </a:pPr>
            <a:r>
              <a:rPr lang="en-US" dirty="0"/>
              <a:t>		-5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6 – 9 =</a:t>
            </a:r>
          </a:p>
          <a:p>
            <a:pPr marL="0" indent="0">
              <a:buNone/>
            </a:pPr>
            <a:r>
              <a:rPr lang="en-US" dirty="0"/>
              <a:t>		-3</a:t>
            </a:r>
          </a:p>
          <a:p>
            <a:r>
              <a:rPr lang="en-US" dirty="0"/>
              <a:t>-4 – 7 =</a:t>
            </a:r>
          </a:p>
          <a:p>
            <a:pPr marL="0" indent="0">
              <a:buNone/>
            </a:pPr>
            <a:r>
              <a:rPr lang="en-US" dirty="0"/>
              <a:t>		-11</a:t>
            </a:r>
          </a:p>
          <a:p>
            <a:r>
              <a:rPr lang="en-US" dirty="0"/>
              <a:t>5 – (-4) =</a:t>
            </a:r>
          </a:p>
          <a:p>
            <a:pPr marL="0" indent="0">
              <a:buNone/>
            </a:pPr>
            <a:r>
              <a:rPr lang="en-US" dirty="0"/>
              <a:t>		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8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and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negative times a negative is a positive.</a:t>
            </a:r>
          </a:p>
          <a:p>
            <a:r>
              <a:rPr lang="en-US" dirty="0"/>
              <a:t>A negative times a positive is a negative.</a:t>
            </a:r>
          </a:p>
          <a:p>
            <a:r>
              <a:rPr lang="en-US" dirty="0"/>
              <a:t>A positive times a negative is a negative.</a:t>
            </a:r>
          </a:p>
          <a:p>
            <a:r>
              <a:rPr lang="en-US" dirty="0"/>
              <a:t>The same rules apply to division.</a:t>
            </a:r>
          </a:p>
        </p:txBody>
      </p:sp>
    </p:spTree>
    <p:extLst>
      <p:ext uri="{BB962C8B-B14F-4D97-AF65-F5344CB8AC3E}">
        <p14:creationId xmlns:p14="http://schemas.microsoft.com/office/powerpoint/2010/main" val="6474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/>
              <a:t>-5 </a:t>
            </a:r>
            <a:r>
              <a:rPr lang="en-US" dirty="0">
                <a:sym typeface="Symbol"/>
              </a:rPr>
              <a:t> -4 =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		20</a:t>
            </a:r>
          </a:p>
          <a:p>
            <a:r>
              <a:rPr lang="en-US" dirty="0">
                <a:sym typeface="Symbol"/>
              </a:rPr>
              <a:t>-9  3 =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		-27</a:t>
            </a:r>
          </a:p>
          <a:p>
            <a:r>
              <a:rPr lang="en-US" dirty="0">
                <a:sym typeface="Symbol"/>
              </a:rPr>
              <a:t>6  -7 = 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		-42</a:t>
            </a:r>
          </a:p>
          <a:p>
            <a:pPr marL="0" indent="0">
              <a:buNone/>
            </a:pP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-15  -3 = 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		5</a:t>
            </a:r>
          </a:p>
          <a:p>
            <a:r>
              <a:rPr lang="en-US" dirty="0">
                <a:sym typeface="Symbol"/>
              </a:rPr>
              <a:t>-21  7 =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		-3</a:t>
            </a:r>
          </a:p>
          <a:p>
            <a:r>
              <a:rPr lang="en-US" dirty="0">
                <a:sym typeface="Symbol"/>
              </a:rPr>
              <a:t>24  -6 =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		-4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68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76400"/>
            <a:ext cx="8229600" cy="4800600"/>
          </a:xfrm>
          <a:prstGeom prst="rect">
            <a:avLst/>
          </a:prstGeom>
        </p:spPr>
        <p:txBody>
          <a:bodyPr vert="horz" lIns="91440" tIns="45720" rIns="91440" bIns="45720" numCol="2" rtlCol="0">
            <a:normAutofit fontScale="55000" lnSpcReduction="20000"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1 + 4 =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8 – 4 =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3 – 5 =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5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-7 + 9 =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-4 – 3 =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-2 + - 8 =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 5 =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-4  7 =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-5  -7 =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51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51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  5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  4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 -2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  2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 -7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  -10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  15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  -28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5100" dirty="0">
                <a:latin typeface="Times New Roman" pitchFamily="18" charset="0"/>
                <a:cs typeface="Times New Roman" pitchFamily="18" charset="0"/>
                <a:sym typeface="Symbol"/>
              </a:rPr>
              <a:t>  35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>
              <a:sym typeface="Symbol"/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9083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Commutative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Addition is commutative. Order does not matter.</a:t>
            </a:r>
          </a:p>
          <a:p>
            <a:r>
              <a:rPr lang="en-US" dirty="0"/>
              <a:t>5 + 4 = 4 + 5</a:t>
            </a:r>
          </a:p>
          <a:p>
            <a:r>
              <a:rPr lang="en-US" dirty="0"/>
              <a:t>9 = 9</a:t>
            </a:r>
          </a:p>
          <a:p>
            <a:r>
              <a:rPr lang="en-US" dirty="0"/>
              <a:t>Multiplication is commutative. Order does not matter.</a:t>
            </a:r>
          </a:p>
          <a:p>
            <a:r>
              <a:rPr lang="en-US" dirty="0"/>
              <a:t>3 </a:t>
            </a:r>
            <a:r>
              <a:rPr lang="en-US" dirty="0">
                <a:sym typeface="Symbol"/>
              </a:rPr>
              <a:t> 6 = 6  3</a:t>
            </a:r>
          </a:p>
          <a:p>
            <a:r>
              <a:rPr lang="en-US" dirty="0">
                <a:sym typeface="Symbol"/>
              </a:rPr>
              <a:t>18 =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19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Associative - Addition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Addition is associative. If three numbers are being added together, any pair can be added first.</a:t>
            </a:r>
          </a:p>
          <a:p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4 + 3</a:t>
            </a:r>
            <a:r>
              <a:rPr lang="en-US" dirty="0"/>
              <a:t>) + 2 = 4 + (</a:t>
            </a:r>
            <a:r>
              <a:rPr lang="en-US" dirty="0">
                <a:solidFill>
                  <a:srgbClr val="C00000"/>
                </a:solidFill>
              </a:rPr>
              <a:t>3 +2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C00000"/>
                </a:solidFill>
              </a:rPr>
              <a:t>7</a:t>
            </a:r>
            <a:r>
              <a:rPr lang="en-US" dirty="0"/>
              <a:t> + 2 = 4 + </a:t>
            </a:r>
            <a:r>
              <a:rPr lang="en-US" dirty="0">
                <a:solidFill>
                  <a:srgbClr val="C00000"/>
                </a:solidFill>
              </a:rPr>
              <a:t>5</a:t>
            </a:r>
          </a:p>
          <a:p>
            <a:r>
              <a:rPr lang="en-US" dirty="0"/>
              <a:t>9 = 9</a:t>
            </a:r>
          </a:p>
        </p:txBody>
      </p:sp>
    </p:spTree>
    <p:extLst>
      <p:ext uri="{BB962C8B-B14F-4D97-AF65-F5344CB8AC3E}">
        <p14:creationId xmlns:p14="http://schemas.microsoft.com/office/powerpoint/2010/main" val="209191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191222843f9fc061fbc625d5b8a49faabdbaf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rithmetic and Order of Operations&amp;quot;&quot;/&gt;&lt;property id=&quot;20307&quot; value=&quot;257&quot;/&gt;&lt;/object&gt;&lt;object type=&quot;3&quot; unique_id=&quot;10005&quot;&gt;&lt;property id=&quot;20148&quot; value=&quot;5&quot;/&gt;&lt;property id=&quot;20300&quot; value=&quot;Slide 2 - &amp;quot;Negative Numbers&amp;quot;&quot;/&gt;&lt;property id=&quot;20307&quot; value=&quot;258&quot;/&gt;&lt;/object&gt;&lt;object type=&quot;3&quot; unique_id=&quot;10006&quot;&gt;&lt;property id=&quot;20148&quot; value=&quot;5&quot;/&gt;&lt;property id=&quot;20300&quot; value=&quot;Slide 3 - &amp;quot;Addition and Subtraction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Examples&amp;quot;&quot;/&gt;&lt;property id=&quot;20307&quot; value=&quot;271&quot;/&gt;&lt;/object&gt;&lt;object type=&quot;3&quot; unique_id=&quot;10008&quot;&gt;&lt;property id=&quot;20148&quot; value=&quot;5&quot;/&gt;&lt;property id=&quot;20300&quot; value=&quot;Slide 5 - &amp;quot;Multiplication and Division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Examples&amp;quot;&quot;/&gt;&lt;property id=&quot;20307&quot; value=&quot;272&quot;/&gt;&lt;/object&gt;&lt;object type=&quot;3&quot; unique_id=&quot;10010&quot;&gt;&lt;property id=&quot;20148&quot; value=&quot;5&quot;/&gt;&lt;property id=&quot;20300&quot; value=&quot;Slide 7 - &amp;quot;Practice&amp;quot;&quot;/&gt;&lt;property id=&quot;20307&quot; value=&quot;261&quot;/&gt;&lt;/object&gt;&lt;object type=&quot;3&quot; unique_id=&quot;10011&quot;&gt;&lt;property id=&quot;20148&quot; value=&quot;5&quot;/&gt;&lt;property id=&quot;20300&quot; value=&quot;Slide 8 - &amp;quot;Commutative&amp;quot;&quot;/&gt;&lt;property id=&quot;20307&quot; value=&quot;265&quot;/&gt;&lt;/object&gt;&lt;object type=&quot;3&quot; unique_id=&quot;10012&quot;&gt;&lt;property id=&quot;20148&quot; value=&quot;5&quot;/&gt;&lt;property id=&quot;20300&quot; value=&quot;Slide 9 - &amp;quot;Associative - Addition&amp;quot;&quot;/&gt;&lt;property id=&quot;20307&quot; value=&quot;266&quot;/&gt;&lt;/object&gt;&lt;object type=&quot;3&quot; unique_id=&quot;10013&quot;&gt;&lt;property id=&quot;20148&quot; value=&quot;5&quot;/&gt;&lt;property id=&quot;20300&quot; value=&quot;Slide 10 - &amp;quot;Associative - Multiplication&amp;quot;&quot;/&gt;&lt;property id=&quot;20307&quot; value=&quot;268&quot;/&gt;&lt;/object&gt;&lt;object type=&quot;3&quot; unique_id=&quot;10014&quot;&gt;&lt;property id=&quot;20148&quot; value=&quot;5&quot;/&gt;&lt;property id=&quot;20300&quot; value=&quot;Slide 11 - &amp;quot;Distributive Property&amp;quot;&quot;/&gt;&lt;property id=&quot;20307&quot; value=&quot;267&quot;/&gt;&lt;/object&gt;&lt;object type=&quot;3&quot; unique_id=&quot;10015&quot;&gt;&lt;property id=&quot;20148&quot; value=&quot;5&quot;/&gt;&lt;property id=&quot;20300&quot; value=&quot;Slide 12 - &amp;quot;Parentheses&amp;quot;&quot;/&gt;&lt;property id=&quot;20307&quot; value=&quot;269&quot;/&gt;&lt;/object&gt;&lt;object type=&quot;3&quot; unique_id=&quot;10016&quot;&gt;&lt;property id=&quot;20148&quot; value=&quot;5&quot;/&gt;&lt;property id=&quot;20300&quot; value=&quot;Slide 13 - &amp;quot;Exponents&amp;quot;&quot;/&gt;&lt;property id=&quot;20307&quot; value=&quot;270&quot;/&gt;&lt;/object&gt;&lt;object type=&quot;3&quot; unique_id=&quot;10017&quot;&gt;&lt;property id=&quot;20148&quot; value=&quot;5&quot;/&gt;&lt;property id=&quot;20300&quot; value=&quot;Slide 14 - &amp;quot;Order of Operations&amp;quot;&quot;/&gt;&lt;property id=&quot;20307&quot; value=&quot;262&quot;/&gt;&lt;/object&gt;&lt;object type=&quot;3&quot; unique_id=&quot;10018&quot;&gt;&lt;property id=&quot;20148&quot; value=&quot;5&quot;/&gt;&lt;property id=&quot;20300&quot; value=&quot;Slide 15 - &amp;quot;Comments&amp;quot;&quot;/&gt;&lt;property id=&quot;20307&quot; value=&quot;273&quot;/&gt;&lt;/object&gt;&lt;object type=&quot;3&quot; unique_id=&quot;10019&quot;&gt;&lt;property id=&quot;20148&quot; value=&quot;5&quot;/&gt;&lt;property id=&quot;20300&quot; value=&quot;Slide 16 - &amp;quot;Example&amp;quot;&quot;/&gt;&lt;property id=&quot;20307&quot; value=&quot;264&quot;/&gt;&lt;/object&gt;&lt;object type=&quot;3&quot; unique_id=&quot;10020&quot;&gt;&lt;property id=&quot;20148&quot; value=&quot;5&quot;/&gt;&lt;property id=&quot;20300&quot; value=&quot;Slide 17 - &amp;quot;Exponents&amp;quot;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807</Words>
  <Application>Microsoft Office PowerPoint</Application>
  <PresentationFormat>On-screen Show (4:3)</PresentationFormat>
  <Paragraphs>132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Arithmetic and Order of Operations</vt:lpstr>
      <vt:lpstr>Negative Numbers</vt:lpstr>
      <vt:lpstr>Addition and Subtraction</vt:lpstr>
      <vt:lpstr>Examples</vt:lpstr>
      <vt:lpstr>Multiplication and Division</vt:lpstr>
      <vt:lpstr>Examples</vt:lpstr>
      <vt:lpstr>Practice</vt:lpstr>
      <vt:lpstr>Commutative</vt:lpstr>
      <vt:lpstr>Associative - Addition</vt:lpstr>
      <vt:lpstr>Associative - Multiplication</vt:lpstr>
      <vt:lpstr>Distributive Property</vt:lpstr>
      <vt:lpstr>Parentheses</vt:lpstr>
      <vt:lpstr>Exponents</vt:lpstr>
      <vt:lpstr>Order of Operations</vt:lpstr>
      <vt:lpstr>Comments</vt:lpstr>
      <vt:lpstr>Example</vt:lpstr>
      <vt:lpstr>Exponents</vt:lpstr>
    </vt:vector>
  </TitlesOfParts>
  <Company>ECPI College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Arithmetic and Order of Operations</dc:title>
  <dc:creator>Crider, Mathew (Greenville)</dc:creator>
  <cp:lastModifiedBy>Owings III, Dwight</cp:lastModifiedBy>
  <cp:revision>11</cp:revision>
  <dcterms:created xsi:type="dcterms:W3CDTF">2012-11-26T17:12:12Z</dcterms:created>
  <dcterms:modified xsi:type="dcterms:W3CDTF">2023-11-13T19:46:13Z</dcterms:modified>
</cp:coreProperties>
</file>